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125200" cy="6858000"/>
  <p:notesSz cx="6858000" cy="9144000"/>
  <p:defaultTextStyle>
    <a:defPPr>
      <a:defRPr lang="ru-RU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54" y="-78"/>
      </p:cViewPr>
      <p:guideLst>
        <p:guide orient="horz" pos="2160"/>
        <p:guide pos="3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4390" y="2130428"/>
            <a:ext cx="945642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8780" y="3886200"/>
            <a:ext cx="77876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54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29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917" y="274640"/>
            <a:ext cx="271176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2617" y="274640"/>
            <a:ext cx="794988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49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6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814" y="4406903"/>
            <a:ext cx="94564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8814" y="2906715"/>
            <a:ext cx="94564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4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2617" y="1600202"/>
            <a:ext cx="5330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8862" y="1600202"/>
            <a:ext cx="5330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54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60" y="274638"/>
            <a:ext cx="100126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6260" y="1535113"/>
            <a:ext cx="4915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6260" y="2174875"/>
            <a:ext cx="4915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51448" y="1535113"/>
            <a:ext cx="491749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51448" y="2174875"/>
            <a:ext cx="491749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10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66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84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61" y="273050"/>
            <a:ext cx="36601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9646" y="273052"/>
            <a:ext cx="621929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6261" y="1435102"/>
            <a:ext cx="36601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1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0617" y="4800600"/>
            <a:ext cx="66751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80617" y="612775"/>
            <a:ext cx="66751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80617" y="5367338"/>
            <a:ext cx="66751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6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60" y="274638"/>
            <a:ext cx="1001268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6260" y="1600202"/>
            <a:ext cx="1001268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56260" y="6356353"/>
            <a:ext cx="259588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A1F9-8725-4751-A1D4-A49C98A479F4}" type="datetimeFigureOut">
              <a:rPr lang="ru-RU" smtClean="0"/>
              <a:t>04.11.2023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01110" y="6356353"/>
            <a:ext cx="352298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73060" y="6356353"/>
            <a:ext cx="259588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4049-FC46-4542-97E0-B2D4B757E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0232" y="278499"/>
            <a:ext cx="6819535" cy="333375"/>
          </a:xfrm>
          <a:prstGeom prst="rect">
            <a:avLst/>
          </a:prstGeom>
        </p:spPr>
        <p:txBody>
          <a:bodyPr wrap="square" lIns="91423" tIns="45712" rIns="91423" bIns="45712">
            <a:noAutofit/>
          </a:bodyPr>
          <a:lstStyle/>
          <a:p>
            <a:pPr algn="ctr"/>
            <a:r>
              <a:rPr lang="en-US" b="1" cap="all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Guliston</a:t>
            </a:r>
            <a:r>
              <a:rPr lang="en-US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 </a:t>
            </a:r>
            <a:r>
              <a:rPr lang="en-US" b="1" cap="all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davlat</a:t>
            </a:r>
            <a:r>
              <a:rPr lang="en-US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 </a:t>
            </a:r>
            <a:r>
              <a:rPr lang="en-US" b="1" cap="all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universiteti</a:t>
            </a:r>
            <a:r>
              <a:rPr lang="en-US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 </a:t>
            </a:r>
            <a:r>
              <a:rPr lang="en-US" b="1" cap="all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tashkiliy</a:t>
            </a:r>
            <a:r>
              <a:rPr lang="en-US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 </a:t>
            </a:r>
            <a:r>
              <a:rPr lang="en-US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tuzilmaSI</a:t>
            </a:r>
            <a:endParaRPr lang="ru-RU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ea typeface="PMingLiU"/>
            </a:endParaRPr>
          </a:p>
          <a:p>
            <a:pPr algn="ctr"/>
            <a:r>
              <a:rPr lang="ru-RU" sz="16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8872" y="1041619"/>
            <a:ext cx="2317754" cy="35941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Universitet</a:t>
            </a:r>
            <a:r>
              <a:rPr lang="en-US" sz="1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1400" b="1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Kengashi</a:t>
            </a:r>
            <a:endParaRPr lang="ru-RU" sz="14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3540" y="1041619"/>
            <a:ext cx="1908530" cy="35941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Rektor</a:t>
            </a:r>
            <a:endParaRPr lang="ru-RU" sz="14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94525" y="1041619"/>
            <a:ext cx="2070075" cy="35941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Kuzatuv Kengashi</a:t>
            </a:r>
            <a:endParaRPr lang="ru-RU" sz="14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</p:txBody>
      </p:sp>
      <p:cxnSp>
        <p:nvCxnSpPr>
          <p:cNvPr id="9" name="Прямая соединительная линия 8"/>
          <p:cNvCxnSpPr>
            <a:stCxn id="6" idx="3"/>
            <a:endCxn id="7" idx="1"/>
          </p:cNvCxnSpPr>
          <p:nvPr/>
        </p:nvCxnSpPr>
        <p:spPr>
          <a:xfrm>
            <a:off x="2576626" y="1221324"/>
            <a:ext cx="19969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7" idx="3"/>
            <a:endCxn id="8" idx="1"/>
          </p:cNvCxnSpPr>
          <p:nvPr/>
        </p:nvCxnSpPr>
        <p:spPr>
          <a:xfrm>
            <a:off x="6482070" y="1221324"/>
            <a:ext cx="2312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58872" y="1675346"/>
            <a:ext cx="1481815" cy="711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Yoshlar</a:t>
            </a:r>
            <a:r>
              <a:rPr lang="en-US" sz="10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10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masalalari</a:t>
            </a:r>
            <a:r>
              <a:rPr lang="en-US" sz="10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10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va</a:t>
            </a:r>
            <a:endParaRPr lang="ru-RU" sz="10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  <a:p>
            <a:pPr algn="ctr"/>
            <a:r>
              <a:rPr lang="en-US" sz="10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ma’naviy-ma’rifiy</a:t>
            </a:r>
            <a:endParaRPr lang="ru-RU" sz="10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  <a:p>
            <a:pPr algn="ctr"/>
            <a:r>
              <a:rPr lang="en-US" sz="10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ishlar</a:t>
            </a:r>
            <a:r>
              <a:rPr lang="en-US" sz="10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10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bo‘yicha </a:t>
            </a:r>
            <a:r>
              <a:rPr lang="en-US" sz="10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birinchi</a:t>
            </a:r>
            <a:endParaRPr lang="ru-RU" sz="10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  <a:p>
            <a:pPr algn="ctr"/>
            <a:r>
              <a:rPr lang="en-US" sz="10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prorektor</a:t>
            </a:r>
            <a:r>
              <a:rPr lang="en-US" sz="10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endParaRPr lang="ru-RU" sz="10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8872" y="2497036"/>
            <a:ext cx="1481815" cy="5086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Yoshlar</a:t>
            </a:r>
            <a:r>
              <a:rPr lang="en-US" sz="10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 </a:t>
            </a:r>
            <a:r>
              <a:rPr lang="en-US" sz="10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bilan</a:t>
            </a:r>
            <a:r>
              <a:rPr lang="en-US" sz="10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10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ishlash, </a:t>
            </a:r>
            <a:endParaRPr lang="ru-RU" sz="10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10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Ma’naviyat </a:t>
            </a:r>
            <a:r>
              <a:rPr lang="en-US" sz="10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va</a:t>
            </a:r>
            <a:r>
              <a:rPr lang="en-US" sz="10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10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ma’rifat</a:t>
            </a:r>
            <a:endParaRPr lang="ru-RU" sz="10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10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bo‘limi</a:t>
            </a:r>
            <a:endParaRPr lang="ru-RU" sz="10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8872" y="3116161"/>
            <a:ext cx="1481815" cy="3625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Talabalar</a:t>
            </a:r>
            <a:r>
              <a:rPr lang="en-US" sz="10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10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turar</a:t>
            </a:r>
            <a:r>
              <a:rPr lang="en-US" sz="10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10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joylari</a:t>
            </a:r>
            <a:endParaRPr lang="ru-RU" sz="10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8872" y="3589236"/>
            <a:ext cx="1481815" cy="6902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Talabalarni 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turar </a:t>
            </a:r>
            <a:r>
              <a:rPr lang="en-US" sz="9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joy 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bilan </a:t>
            </a:r>
            <a:r>
              <a:rPr lang="en-US" sz="9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ta’minlash ishlarini muvofiqlashtiruvchi 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bo‘lim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8872" y="4389971"/>
            <a:ext cx="1481815" cy="2413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Psixolog</a:t>
            </a:r>
            <a:endParaRPr lang="ru-RU" sz="10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72074" y="1688045"/>
            <a:ext cx="1105555" cy="5175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O‘quv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ishlari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endParaRPr lang="ru-RU" sz="9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bo‘yicha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prorektor</a:t>
            </a:r>
            <a:endParaRPr lang="ru-RU" sz="9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72076" y="2305464"/>
            <a:ext cx="1109624" cy="3549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O‘quv-uslubiy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boshqarma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72076" y="2760323"/>
            <a:ext cx="1109624" cy="46541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Raqamli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9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ta’lim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</a:t>
            </a:r>
            <a:r>
              <a:rPr lang="en-US" sz="9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exnologiyalari markazi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76712" y="3325634"/>
            <a:ext cx="1109624" cy="3524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Axborot-resurs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markazi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65120" y="3777953"/>
            <a:ext cx="1105555" cy="4940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Sirtqi 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(maxsus sirtqi)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bo‘lim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16796" y="1684871"/>
            <a:ext cx="1805527" cy="5207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Ilmiy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ishlar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va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innovatsiyalar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bo‘yicha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9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prorektor</a:t>
            </a:r>
            <a:endParaRPr lang="ru-RU" sz="9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70529" y="4371877"/>
            <a:ext cx="1105555" cy="28194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Akademik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9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litsey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534022" y="1401029"/>
            <a:ext cx="0" cy="3572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516796" y="2268560"/>
            <a:ext cx="1805527" cy="4804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Ilmiy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tadqiqotlar, innovatsiyalar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va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ilmiy-pedagogik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kadrlar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tayyorlash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bo‘limi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19114" y="3787580"/>
            <a:ext cx="1805527" cy="44640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Ilmiy-innovatsion ishlanmalarni  tijoratlashtirish bo‘limi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16796" y="2811972"/>
            <a:ext cx="1805527" cy="5048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Iqtidorli talabalarning ilmiy-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tadqiqot faoliyatini tashkil etish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20659" y="3379786"/>
            <a:ext cx="1805527" cy="3448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Tahririy-nashriyot 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bo‘limi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02898" y="2160207"/>
            <a:ext cx="1099861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Reja-moliya bo‘limi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902898" y="2556059"/>
            <a:ext cx="1099861" cy="2578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Buxgalteriya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898261" y="1688047"/>
            <a:ext cx="1099861" cy="3811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Moliya-iqtisod</a:t>
            </a:r>
            <a:r>
              <a:rPr lang="en-US" sz="7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7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ishlari</a:t>
            </a:r>
            <a:endParaRPr lang="ru-RU" sz="7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  <a:p>
            <a:pPr algn="ctr"/>
            <a:r>
              <a:rPr lang="en-US" sz="7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bo‘yicha</a:t>
            </a:r>
            <a:r>
              <a:rPr lang="en-US" sz="7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7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prorektor</a:t>
            </a:r>
            <a:endParaRPr lang="ru-RU" sz="7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18340" y="4296972"/>
            <a:ext cx="1806300" cy="35242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z-Cyrl-UZ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Аgrobiotexnologiya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lar</a:t>
            </a:r>
            <a:r>
              <a:rPr lang="uz-Cyrl-UZ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va biokimyo ilmiy-tadqiqot instituti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147549" y="1684871"/>
            <a:ext cx="1922992" cy="635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Talabalar orasida </a:t>
            </a:r>
            <a:r>
              <a:rPr lang="en-US" sz="9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ijtimoiy-ma’naviy muhit 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barqarorligini </a:t>
            </a:r>
            <a:r>
              <a:rPr lang="en-US" sz="9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ta’minlashga mas’ul </a:t>
            </a:r>
            <a:r>
              <a:rPr lang="en-US" sz="9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bo‘lgan </a:t>
            </a:r>
            <a:r>
              <a:rPr lang="en-US" sz="9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rektor maslahatchisi   </a:t>
            </a:r>
            <a:endParaRPr lang="ru-RU" sz="9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902898" y="4136292"/>
            <a:ext cx="1099861" cy="5175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Texnik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foydalanish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va</a:t>
            </a:r>
            <a:r>
              <a:rPr lang="uz-Cyrl-UZ" sz="8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xo‘jalik</a:t>
            </a:r>
            <a:r>
              <a:rPr lang="en-US" sz="8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bo‘limi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02898" y="3639475"/>
            <a:ext cx="1099861" cy="4057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Fuqaro va mehnat 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muhofazasi bo‘limi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902898" y="3281723"/>
            <a:ext cx="1099861" cy="2667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Bosh energetik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02898" y="2904921"/>
            <a:ext cx="1099861" cy="2857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Bosh muhandis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7549" y="2370674"/>
            <a:ext cx="1922992" cy="2571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Rektor yordamchisi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147549" y="2665946"/>
            <a:ext cx="1922992" cy="4140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Marketing va talabalar </a:t>
            </a:r>
            <a:r>
              <a:rPr lang="en-US" sz="9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/>
            </a:r>
            <a:br>
              <a:rPr lang="en-US" sz="9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</a:br>
            <a:r>
              <a:rPr lang="en-US" sz="9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amaliyoti 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bo‘limi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146776" y="3742271"/>
            <a:ext cx="1922992" cy="490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Korrupsiyaga qarshi kurashish “komplayens-nazorat” tizimini boshqarish bo‘limi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147549" y="3475571"/>
            <a:ext cx="1922992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Xodimlar bo‘limi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47549" y="3113621"/>
            <a:ext cx="1922992" cy="3238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Xalqaro hamkorlik bo‘limi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146776" y="4704296"/>
            <a:ext cx="1922992" cy="26924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Oqoltin sanoat texnikumi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147549" y="4275671"/>
            <a:ext cx="1922992" cy="355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Guliston agrotexnologiyalar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texnikumi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383437" y="1675348"/>
            <a:ext cx="1495772" cy="3270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Ta’lim </a:t>
            </a:r>
            <a:r>
              <a:rPr lang="en-US" sz="8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sifatini</a:t>
            </a:r>
            <a:r>
              <a:rPr lang="en-US" sz="8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nazorat</a:t>
            </a:r>
            <a:r>
              <a:rPr lang="en-US" sz="8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endParaRPr lang="ru-RU" sz="8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  <a:p>
            <a:pPr algn="ctr"/>
            <a:r>
              <a:rPr lang="en-US" sz="8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qilish</a:t>
            </a:r>
            <a:r>
              <a:rPr lang="en-US" sz="8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PMingLiU"/>
              </a:rPr>
              <a:t>bo‘limi</a:t>
            </a:r>
            <a:endParaRPr lang="ru-RU" sz="800" b="1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PMingLiU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9388071" y="2048761"/>
            <a:ext cx="1492745" cy="6158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Jismoniy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va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yuridik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shaxslarning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murojaatlari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bilan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ishlash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,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nazorat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va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monitoring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bo‘limi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382663" y="2701436"/>
            <a:ext cx="1487193" cy="216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Yuriskonsult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9382663" y="2953519"/>
            <a:ext cx="1487193" cy="216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Matbuot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kotibi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382663" y="3212976"/>
            <a:ext cx="1487193" cy="216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Yuriskonsult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382663" y="3481982"/>
            <a:ext cx="1487193" cy="216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Devonxona va </a:t>
            </a:r>
            <a:r>
              <a:rPr lang="en-US" sz="800" b="1" smtClean="0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arxiv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9382663" y="3732907"/>
            <a:ext cx="1487193" cy="216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Birinchi</a:t>
            </a:r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bo‘lim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382663" y="4240138"/>
            <a:ext cx="1487193" cy="3340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Ichki audit va moliyaviy 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nazorat xizmati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382663" y="3989213"/>
            <a:ext cx="1487193" cy="216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Ikkinchi bo‘lim</a:t>
            </a:r>
            <a:endParaRPr lang="ru-RU" sz="8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382663" y="4690219"/>
            <a:ext cx="1487193" cy="2880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Qatag‘on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r>
              <a:rPr lang="en-US" sz="900" b="1" err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qurbonlari</a:t>
            </a: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</a:t>
            </a:r>
            <a:b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</a:br>
            <a:r>
              <a:rPr lang="en-US" sz="90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xotirasi  muzeyi</a:t>
            </a:r>
            <a:endParaRPr lang="ru-RU" sz="90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66164" y="5339692"/>
            <a:ext cx="1080000" cy="355460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Tabiiy </a:t>
            </a:r>
            <a:r>
              <a:rPr lang="en-US" sz="800" b="1" err="1">
                <a:solidFill>
                  <a:srgbClr val="FFFFFF"/>
                </a:solidFill>
                <a:latin typeface="Times New Roman"/>
                <a:ea typeface="PMingLiU"/>
              </a:rPr>
              <a:t>fanlar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66164" y="5854042"/>
            <a:ext cx="1080000" cy="3048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 smtClean="0">
                <a:solidFill>
                  <a:srgbClr val="FFFFFF"/>
                </a:solidFill>
                <a:latin typeface="Times New Roman"/>
                <a:ea typeface="PMingLiU"/>
              </a:rPr>
              <a:t>Kafedralar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372373" y="5339692"/>
            <a:ext cx="1080000" cy="355460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Filologiya 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369327" y="5844517"/>
            <a:ext cx="1080000" cy="3048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 smtClean="0">
                <a:solidFill>
                  <a:srgbClr val="FFFFFF"/>
                </a:solidFill>
                <a:latin typeface="Times New Roman"/>
                <a:ea typeface="PMingLiU"/>
              </a:rPr>
              <a:t>Kafedralar</a:t>
            </a:r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 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78582" y="5339693"/>
            <a:ext cx="1080000" cy="355460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Psixologiya </a:t>
            </a:r>
            <a:r>
              <a:rPr lang="en-US" sz="800" b="1" err="1">
                <a:solidFill>
                  <a:srgbClr val="FFFFFF"/>
                </a:solidFill>
                <a:latin typeface="Times New Roman"/>
                <a:ea typeface="PMingLiU"/>
              </a:rPr>
              <a:t>va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ijtimoiy </a:t>
            </a:r>
            <a:r>
              <a:rPr lang="en-US" sz="800" b="1" err="1">
                <a:solidFill>
                  <a:srgbClr val="FFFFFF"/>
                </a:solidFill>
                <a:latin typeface="Times New Roman"/>
                <a:ea typeface="PMingLiU"/>
              </a:rPr>
              <a:t>fanlar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74871" y="5844517"/>
            <a:ext cx="1080000" cy="3048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 smtClean="0">
                <a:solidFill>
                  <a:srgbClr val="FFFFFF"/>
                </a:solidFill>
                <a:latin typeface="Times New Roman"/>
                <a:ea typeface="PMingLiU"/>
              </a:rPr>
              <a:t>Kafedralar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782796" y="5844517"/>
            <a:ext cx="1080000" cy="3048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 smtClean="0">
                <a:solidFill>
                  <a:srgbClr val="FFFFFF"/>
                </a:solidFill>
                <a:latin typeface="Times New Roman"/>
                <a:ea typeface="PMingLiU"/>
              </a:rPr>
              <a:t>Kafedralar</a:t>
            </a:r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 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990721" y="5844517"/>
            <a:ext cx="1080000" cy="3048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 smtClean="0">
                <a:solidFill>
                  <a:srgbClr val="FFFFFF"/>
                </a:solidFill>
                <a:latin typeface="Times New Roman"/>
                <a:ea typeface="PMingLiU"/>
              </a:rPr>
              <a:t>Kafedralar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196265" y="5844517"/>
            <a:ext cx="1080000" cy="3048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 smtClean="0">
                <a:solidFill>
                  <a:srgbClr val="FFFFFF"/>
                </a:solidFill>
                <a:latin typeface="Times New Roman"/>
                <a:ea typeface="PMingLiU"/>
              </a:rPr>
              <a:t>Kafedralar</a:t>
            </a:r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 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404187" y="5844517"/>
            <a:ext cx="1080000" cy="3048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 smtClean="0">
                <a:solidFill>
                  <a:srgbClr val="FFFFFF"/>
                </a:solidFill>
                <a:latin typeface="Times New Roman"/>
                <a:ea typeface="PMingLiU"/>
              </a:rPr>
              <a:t>Kafedralar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609731" y="5854202"/>
            <a:ext cx="1080000" cy="3048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 smtClean="0">
                <a:solidFill>
                  <a:srgbClr val="FFFFFF"/>
                </a:solidFill>
                <a:latin typeface="Times New Roman"/>
                <a:ea typeface="PMingLiU"/>
              </a:rPr>
              <a:t>Kafedralar</a:t>
            </a:r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 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9815276" y="5849440"/>
            <a:ext cx="1080000" cy="3048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 smtClean="0">
                <a:solidFill>
                  <a:srgbClr val="FFFFFF"/>
                </a:solidFill>
                <a:latin typeface="Times New Roman"/>
                <a:ea typeface="PMingLiU"/>
              </a:rPr>
              <a:t>Kafedralar</a:t>
            </a:r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 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784791" y="5333202"/>
            <a:ext cx="1080000" cy="361950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Sport </a:t>
            </a:r>
            <a:r>
              <a:rPr lang="en-US" sz="800" b="1" err="1">
                <a:solidFill>
                  <a:srgbClr val="FFFFFF"/>
                </a:solidFill>
                <a:latin typeface="Times New Roman"/>
                <a:ea typeface="PMingLiU"/>
              </a:rPr>
              <a:t>faoliyati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991000" y="5339312"/>
            <a:ext cx="1080000" cy="361950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San`atshunoslik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197209" y="5338105"/>
            <a:ext cx="1080000" cy="357047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 smtClean="0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smtClean="0">
                <a:solidFill>
                  <a:srgbClr val="FFFFFF"/>
                </a:solidFill>
                <a:latin typeface="Times New Roman"/>
                <a:ea typeface="PMingLiU"/>
              </a:rPr>
              <a:t>Tibbiyot </a:t>
            </a:r>
            <a:endParaRPr lang="ru-RU" sz="800">
              <a:latin typeface="Times New Roman"/>
              <a:ea typeface="PMingLiU"/>
            </a:endParaRPr>
          </a:p>
          <a:p>
            <a:pPr algn="ctr"/>
            <a:r>
              <a:rPr lang="en-US" sz="800">
                <a:latin typeface="Times New Roman"/>
                <a:ea typeface="PMingLiU"/>
              </a:rPr>
              <a:t> </a:t>
            </a:r>
            <a:endParaRPr lang="ru-RU" sz="800">
              <a:latin typeface="Times New Roman"/>
              <a:ea typeface="PMingLiU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403418" y="5338425"/>
            <a:ext cx="1080000" cy="356727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b="1" smtClean="0">
                <a:solidFill>
                  <a:srgbClr val="FFFFFF"/>
                </a:solidFill>
                <a:latin typeface="Times New Roman"/>
                <a:ea typeface="PMingLiU"/>
              </a:rPr>
              <a:t>Axborot texnologiyalari va fizika-matematika</a:t>
            </a:r>
            <a:endParaRPr lang="ru-RU" sz="700" b="1">
              <a:solidFill>
                <a:srgbClr val="FFFFFF"/>
              </a:solidFill>
              <a:latin typeface="Times New Roman"/>
              <a:ea typeface="PMingLiU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609627" y="5341147"/>
            <a:ext cx="1080000" cy="360116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>
                <a:solidFill>
                  <a:srgbClr val="FFFFFF"/>
                </a:solidFill>
                <a:latin typeface="Times New Roman"/>
                <a:ea typeface="PMingLiU"/>
              </a:rPr>
              <a:t>Ishlab </a:t>
            </a:r>
            <a:r>
              <a:rPr lang="en-US" sz="800" b="1" err="1">
                <a:solidFill>
                  <a:srgbClr val="FFFFFF"/>
                </a:solidFill>
                <a:latin typeface="Times New Roman"/>
                <a:ea typeface="PMingLiU"/>
              </a:rPr>
              <a:t>chiqarish</a:t>
            </a:r>
            <a:r>
              <a:rPr lang="en-US" sz="800" b="1">
                <a:solidFill>
                  <a:srgbClr val="FFFFFF"/>
                </a:solidFill>
                <a:latin typeface="Times New Roman"/>
                <a:ea typeface="PMingLiU"/>
              </a:rPr>
              <a:t> </a:t>
            </a:r>
            <a:endParaRPr lang="ru-RU" sz="800" b="1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 err="1">
                <a:solidFill>
                  <a:srgbClr val="FFFFFF"/>
                </a:solidFill>
                <a:latin typeface="Times New Roman"/>
                <a:ea typeface="PMingLiU"/>
              </a:rPr>
              <a:t>texnologiyalari</a:t>
            </a:r>
            <a:endParaRPr lang="ru-RU" sz="800" b="1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>
                <a:solidFill>
                  <a:srgbClr val="FFFFFF"/>
                </a:solidFill>
                <a:latin typeface="Times New Roman"/>
                <a:ea typeface="PMingLiU"/>
              </a:rPr>
              <a:t> </a:t>
            </a:r>
            <a:endParaRPr lang="ru-RU" sz="800" b="1">
              <a:solidFill>
                <a:srgbClr val="FFFFFF"/>
              </a:solidFill>
              <a:latin typeface="Times New Roman"/>
              <a:ea typeface="PMingLiU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815834" y="5339696"/>
            <a:ext cx="1080000" cy="361568"/>
          </a:xfrm>
          <a:prstGeom prst="rect">
            <a:avLst/>
          </a:prstGeom>
          <a:solidFill>
            <a:srgbClr val="008E4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>
                <a:solidFill>
                  <a:srgbClr val="FFFFFF"/>
                </a:solidFill>
                <a:latin typeface="Times New Roman"/>
                <a:ea typeface="PMingLiU"/>
              </a:rPr>
              <a:t>Raqamli </a:t>
            </a:r>
            <a:r>
              <a:rPr lang="en-US" sz="800" b="1" err="1">
                <a:solidFill>
                  <a:srgbClr val="FFFFFF"/>
                </a:solidFill>
                <a:latin typeface="Times New Roman"/>
                <a:ea typeface="PMingLiU"/>
              </a:rPr>
              <a:t>iqtisodiyot</a:t>
            </a:r>
            <a:r>
              <a:rPr lang="en-US" sz="800" b="1">
                <a:solidFill>
                  <a:srgbClr val="FFFFFF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solidFill>
                  <a:srgbClr val="FFFFFF"/>
                </a:solidFill>
                <a:latin typeface="Times New Roman"/>
                <a:ea typeface="PMingLiU"/>
              </a:rPr>
              <a:t>va</a:t>
            </a:r>
            <a:r>
              <a:rPr lang="en-US" sz="800" b="1">
                <a:solidFill>
                  <a:srgbClr val="FFFFFF"/>
                </a:solidFill>
                <a:latin typeface="Times New Roman"/>
                <a:ea typeface="PMingLiU"/>
              </a:rPr>
              <a:t> </a:t>
            </a:r>
            <a:r>
              <a:rPr lang="en-US" sz="800" b="1" err="1">
                <a:solidFill>
                  <a:srgbClr val="FFFFFF"/>
                </a:solidFill>
                <a:latin typeface="Times New Roman"/>
                <a:ea typeface="PMingLiU"/>
              </a:rPr>
              <a:t>innovatsiyalar</a:t>
            </a:r>
            <a:endParaRPr lang="ru-RU" sz="800" b="1">
              <a:solidFill>
                <a:srgbClr val="FFFFFF"/>
              </a:solidFill>
              <a:latin typeface="Times New Roman"/>
              <a:ea typeface="PMingLiU"/>
            </a:endParaRPr>
          </a:p>
          <a:p>
            <a:pPr algn="ctr"/>
            <a:r>
              <a:rPr lang="en-US" sz="800" b="1">
                <a:solidFill>
                  <a:srgbClr val="FFFFFF"/>
                </a:solidFill>
                <a:latin typeface="Times New Roman"/>
                <a:ea typeface="PMingLiU"/>
              </a:rPr>
              <a:t> </a:t>
            </a:r>
            <a:endParaRPr lang="ru-RU" sz="800" b="1">
              <a:solidFill>
                <a:srgbClr val="FFFFFF"/>
              </a:solidFill>
              <a:latin typeface="Times New Roman"/>
              <a:ea typeface="PMingLiU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>
            <a:off x="73452" y="2030946"/>
            <a:ext cx="1548" cy="2479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999780" y="1547714"/>
            <a:ext cx="8244590" cy="3807"/>
          </a:xfrm>
          <a:prstGeom prst="bentConnector3">
            <a:avLst>
              <a:gd name="adj1" fmla="val 999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11" idx="1"/>
          </p:cNvCxnSpPr>
          <p:nvPr/>
        </p:nvCxnSpPr>
        <p:spPr>
          <a:xfrm>
            <a:off x="73452" y="2030946"/>
            <a:ext cx="1854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endCxn id="15" idx="1"/>
          </p:cNvCxnSpPr>
          <p:nvPr/>
        </p:nvCxnSpPr>
        <p:spPr>
          <a:xfrm>
            <a:off x="75000" y="4509801"/>
            <a:ext cx="183872" cy="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endCxn id="14" idx="1"/>
          </p:cNvCxnSpPr>
          <p:nvPr/>
        </p:nvCxnSpPr>
        <p:spPr>
          <a:xfrm>
            <a:off x="75000" y="3934358"/>
            <a:ext cx="1838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13" idx="1"/>
          </p:cNvCxnSpPr>
          <p:nvPr/>
        </p:nvCxnSpPr>
        <p:spPr>
          <a:xfrm flipV="1">
            <a:off x="74225" y="3297454"/>
            <a:ext cx="184647" cy="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endCxn id="12" idx="1"/>
          </p:cNvCxnSpPr>
          <p:nvPr/>
        </p:nvCxnSpPr>
        <p:spPr>
          <a:xfrm>
            <a:off x="75000" y="2748983"/>
            <a:ext cx="183872" cy="2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endCxn id="16" idx="0"/>
          </p:cNvCxnSpPr>
          <p:nvPr/>
        </p:nvCxnSpPr>
        <p:spPr>
          <a:xfrm flipH="1">
            <a:off x="2624852" y="1552794"/>
            <a:ext cx="2036" cy="135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22" idx="1"/>
          </p:cNvCxnSpPr>
          <p:nvPr/>
        </p:nvCxnSpPr>
        <p:spPr>
          <a:xfrm>
            <a:off x="1895609" y="4512847"/>
            <a:ext cx="174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20" idx="1"/>
          </p:cNvCxnSpPr>
          <p:nvPr/>
        </p:nvCxnSpPr>
        <p:spPr>
          <a:xfrm>
            <a:off x="1895609" y="4024968"/>
            <a:ext cx="1695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endCxn id="19" idx="1"/>
          </p:cNvCxnSpPr>
          <p:nvPr/>
        </p:nvCxnSpPr>
        <p:spPr>
          <a:xfrm>
            <a:off x="1895609" y="3501847"/>
            <a:ext cx="181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endCxn id="18" idx="1"/>
          </p:cNvCxnSpPr>
          <p:nvPr/>
        </p:nvCxnSpPr>
        <p:spPr>
          <a:xfrm flipV="1">
            <a:off x="1895609" y="2993032"/>
            <a:ext cx="176467" cy="2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1895609" y="1946808"/>
            <a:ext cx="0" cy="2562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3406306" y="1945221"/>
            <a:ext cx="0" cy="2532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39" idx="3"/>
          </p:cNvCxnSpPr>
          <p:nvPr/>
        </p:nvCxnSpPr>
        <p:spPr>
          <a:xfrm>
            <a:off x="9069768" y="3987381"/>
            <a:ext cx="1684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endCxn id="30" idx="1"/>
          </p:cNvCxnSpPr>
          <p:nvPr/>
        </p:nvCxnSpPr>
        <p:spPr>
          <a:xfrm>
            <a:off x="5728611" y="1878601"/>
            <a:ext cx="169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endCxn id="21" idx="1"/>
          </p:cNvCxnSpPr>
          <p:nvPr/>
        </p:nvCxnSpPr>
        <p:spPr>
          <a:xfrm flipV="1">
            <a:off x="3403133" y="1945221"/>
            <a:ext cx="113663" cy="1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endCxn id="31" idx="1"/>
          </p:cNvCxnSpPr>
          <p:nvPr/>
        </p:nvCxnSpPr>
        <p:spPr>
          <a:xfrm flipV="1">
            <a:off x="3406222" y="4473185"/>
            <a:ext cx="112118" cy="1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endCxn id="25" idx="1"/>
          </p:cNvCxnSpPr>
          <p:nvPr/>
        </p:nvCxnSpPr>
        <p:spPr>
          <a:xfrm>
            <a:off x="3406222" y="4010783"/>
            <a:ext cx="112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endCxn id="27" idx="1"/>
          </p:cNvCxnSpPr>
          <p:nvPr/>
        </p:nvCxnSpPr>
        <p:spPr>
          <a:xfrm>
            <a:off x="3403133" y="3552188"/>
            <a:ext cx="1175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endCxn id="26" idx="1"/>
          </p:cNvCxnSpPr>
          <p:nvPr/>
        </p:nvCxnSpPr>
        <p:spPr>
          <a:xfrm>
            <a:off x="3403133" y="3064385"/>
            <a:ext cx="113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endCxn id="24" idx="1"/>
          </p:cNvCxnSpPr>
          <p:nvPr/>
        </p:nvCxnSpPr>
        <p:spPr>
          <a:xfrm>
            <a:off x="3403133" y="2508771"/>
            <a:ext cx="1136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endCxn id="11" idx="0"/>
          </p:cNvCxnSpPr>
          <p:nvPr/>
        </p:nvCxnSpPr>
        <p:spPr>
          <a:xfrm>
            <a:off x="999779" y="1552794"/>
            <a:ext cx="1" cy="122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4410472" y="1552794"/>
            <a:ext cx="0" cy="12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5724750" y="1878601"/>
            <a:ext cx="0" cy="251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6426696" y="1547714"/>
            <a:ext cx="0" cy="12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endCxn id="28" idx="1"/>
          </p:cNvCxnSpPr>
          <p:nvPr/>
        </p:nvCxnSpPr>
        <p:spPr>
          <a:xfrm>
            <a:off x="5724750" y="2312607"/>
            <a:ext cx="178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endCxn id="36" idx="1"/>
          </p:cNvCxnSpPr>
          <p:nvPr/>
        </p:nvCxnSpPr>
        <p:spPr>
          <a:xfrm>
            <a:off x="5724750" y="3047796"/>
            <a:ext cx="178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endCxn id="35" idx="1"/>
          </p:cNvCxnSpPr>
          <p:nvPr/>
        </p:nvCxnSpPr>
        <p:spPr>
          <a:xfrm>
            <a:off x="5724750" y="3415073"/>
            <a:ext cx="178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>
            <a:endCxn id="34" idx="1"/>
          </p:cNvCxnSpPr>
          <p:nvPr/>
        </p:nvCxnSpPr>
        <p:spPr>
          <a:xfrm>
            <a:off x="5724750" y="3842358"/>
            <a:ext cx="178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endCxn id="33" idx="1"/>
          </p:cNvCxnSpPr>
          <p:nvPr/>
        </p:nvCxnSpPr>
        <p:spPr>
          <a:xfrm>
            <a:off x="5728611" y="4395055"/>
            <a:ext cx="174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endCxn id="29" idx="1"/>
          </p:cNvCxnSpPr>
          <p:nvPr/>
        </p:nvCxnSpPr>
        <p:spPr>
          <a:xfrm>
            <a:off x="5724750" y="2684964"/>
            <a:ext cx="178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9235008" y="1552794"/>
            <a:ext cx="0" cy="328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endCxn id="42" idx="1"/>
          </p:cNvCxnSpPr>
          <p:nvPr/>
        </p:nvCxnSpPr>
        <p:spPr>
          <a:xfrm>
            <a:off x="5534022" y="4838916"/>
            <a:ext cx="16127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stCxn id="32" idx="3"/>
          </p:cNvCxnSpPr>
          <p:nvPr/>
        </p:nvCxnSpPr>
        <p:spPr>
          <a:xfrm>
            <a:off x="9070541" y="2002371"/>
            <a:ext cx="1684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40" idx="3"/>
          </p:cNvCxnSpPr>
          <p:nvPr/>
        </p:nvCxnSpPr>
        <p:spPr>
          <a:xfrm>
            <a:off x="9070541" y="3589871"/>
            <a:ext cx="167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>
            <a:endCxn id="47" idx="1"/>
          </p:cNvCxnSpPr>
          <p:nvPr/>
        </p:nvCxnSpPr>
        <p:spPr>
          <a:xfrm>
            <a:off x="9238964" y="3061519"/>
            <a:ext cx="143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43" idx="3"/>
          </p:cNvCxnSpPr>
          <p:nvPr/>
        </p:nvCxnSpPr>
        <p:spPr>
          <a:xfrm flipV="1">
            <a:off x="9070541" y="4451566"/>
            <a:ext cx="168421" cy="1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41" idx="3"/>
          </p:cNvCxnSpPr>
          <p:nvPr/>
        </p:nvCxnSpPr>
        <p:spPr>
          <a:xfrm>
            <a:off x="9070541" y="3275546"/>
            <a:ext cx="1603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stCxn id="38" idx="3"/>
          </p:cNvCxnSpPr>
          <p:nvPr/>
        </p:nvCxnSpPr>
        <p:spPr>
          <a:xfrm flipV="1">
            <a:off x="9070541" y="2871051"/>
            <a:ext cx="164467" cy="1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37" idx="3"/>
          </p:cNvCxnSpPr>
          <p:nvPr/>
        </p:nvCxnSpPr>
        <p:spPr>
          <a:xfrm flipV="1">
            <a:off x="9070541" y="2496244"/>
            <a:ext cx="160311" cy="3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42" idx="3"/>
          </p:cNvCxnSpPr>
          <p:nvPr/>
        </p:nvCxnSpPr>
        <p:spPr>
          <a:xfrm flipV="1">
            <a:off x="9069768" y="4835741"/>
            <a:ext cx="168421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706443" y="5157192"/>
            <a:ext cx="9649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7943418" y="5157192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10355276" y="5159100"/>
            <a:ext cx="558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9149627" y="5157192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stCxn id="54" idx="2"/>
            <a:endCxn id="55" idx="0"/>
          </p:cNvCxnSpPr>
          <p:nvPr/>
        </p:nvCxnSpPr>
        <p:spPr>
          <a:xfrm>
            <a:off x="706164" y="5695152"/>
            <a:ext cx="0" cy="158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64" idx="0"/>
            <a:endCxn id="70" idx="2"/>
          </p:cNvCxnSpPr>
          <p:nvPr/>
        </p:nvCxnSpPr>
        <p:spPr>
          <a:xfrm flipH="1" flipV="1">
            <a:off x="9149627" y="5701263"/>
            <a:ext cx="104" cy="152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stCxn id="67" idx="2"/>
            <a:endCxn id="61" idx="0"/>
          </p:cNvCxnSpPr>
          <p:nvPr/>
        </p:nvCxnSpPr>
        <p:spPr>
          <a:xfrm flipH="1">
            <a:off x="5530721" y="5701262"/>
            <a:ext cx="279" cy="14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66" idx="2"/>
            <a:endCxn id="60" idx="0"/>
          </p:cNvCxnSpPr>
          <p:nvPr/>
        </p:nvCxnSpPr>
        <p:spPr>
          <a:xfrm flipH="1">
            <a:off x="4322796" y="5695152"/>
            <a:ext cx="1995" cy="149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>
            <a:stCxn id="58" idx="2"/>
            <a:endCxn id="59" idx="0"/>
          </p:cNvCxnSpPr>
          <p:nvPr/>
        </p:nvCxnSpPr>
        <p:spPr>
          <a:xfrm flipH="1">
            <a:off x="3114871" y="5695153"/>
            <a:ext cx="3711" cy="149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56" idx="2"/>
            <a:endCxn id="57" idx="0"/>
          </p:cNvCxnSpPr>
          <p:nvPr/>
        </p:nvCxnSpPr>
        <p:spPr>
          <a:xfrm flipH="1">
            <a:off x="1909327" y="5695152"/>
            <a:ext cx="3046" cy="149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>
            <a:stCxn id="71" idx="2"/>
            <a:endCxn id="65" idx="0"/>
          </p:cNvCxnSpPr>
          <p:nvPr/>
        </p:nvCxnSpPr>
        <p:spPr>
          <a:xfrm flipH="1">
            <a:off x="10355276" y="5701264"/>
            <a:ext cx="558" cy="148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stCxn id="69" idx="2"/>
            <a:endCxn id="63" idx="0"/>
          </p:cNvCxnSpPr>
          <p:nvPr/>
        </p:nvCxnSpPr>
        <p:spPr>
          <a:xfrm>
            <a:off x="7943418" y="5695152"/>
            <a:ext cx="769" cy="149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>
            <a:stCxn id="68" idx="2"/>
            <a:endCxn id="62" idx="0"/>
          </p:cNvCxnSpPr>
          <p:nvPr/>
        </p:nvCxnSpPr>
        <p:spPr>
          <a:xfrm flipH="1">
            <a:off x="6736265" y="5695152"/>
            <a:ext cx="944" cy="149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Прямоугольник 141"/>
          <p:cNvSpPr/>
          <p:nvPr/>
        </p:nvSpPr>
        <p:spPr>
          <a:xfrm>
            <a:off x="4957380" y="5002128"/>
            <a:ext cx="1147943" cy="216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/>
            <a:r>
              <a:rPr lang="en-US" sz="1050" b="1" cap="all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Fakultetlar</a:t>
            </a:r>
            <a:r>
              <a:rPr lang="en-US" sz="105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  </a:t>
            </a:r>
            <a:endParaRPr lang="ru-RU" sz="105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ea typeface="PMingLiU"/>
            </a:endParaRPr>
          </a:p>
          <a:p>
            <a:pPr algn="ctr"/>
            <a:r>
              <a:rPr lang="ru-RU" sz="105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PMingLiU"/>
              </a:rPr>
              <a:t> </a:t>
            </a:r>
          </a:p>
        </p:txBody>
      </p:sp>
      <p:cxnSp>
        <p:nvCxnSpPr>
          <p:cNvPr id="231" name="Прямая соединительная линия 230"/>
          <p:cNvCxnSpPr>
            <a:endCxn id="44" idx="1"/>
          </p:cNvCxnSpPr>
          <p:nvPr/>
        </p:nvCxnSpPr>
        <p:spPr>
          <a:xfrm>
            <a:off x="9238189" y="1838859"/>
            <a:ext cx="1452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>
            <a:endCxn id="45" idx="1"/>
          </p:cNvCxnSpPr>
          <p:nvPr/>
        </p:nvCxnSpPr>
        <p:spPr>
          <a:xfrm>
            <a:off x="9238964" y="2356666"/>
            <a:ext cx="149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>
            <a:endCxn id="46" idx="1"/>
          </p:cNvCxnSpPr>
          <p:nvPr/>
        </p:nvCxnSpPr>
        <p:spPr>
          <a:xfrm>
            <a:off x="9235008" y="2809436"/>
            <a:ext cx="1476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>
            <a:endCxn id="48" idx="1"/>
          </p:cNvCxnSpPr>
          <p:nvPr/>
        </p:nvCxnSpPr>
        <p:spPr>
          <a:xfrm>
            <a:off x="9230852" y="3320976"/>
            <a:ext cx="1518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/>
          <p:cNvCxnSpPr>
            <a:endCxn id="49" idx="1"/>
          </p:cNvCxnSpPr>
          <p:nvPr/>
        </p:nvCxnSpPr>
        <p:spPr>
          <a:xfrm>
            <a:off x="9235008" y="3589982"/>
            <a:ext cx="1476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единительная линия 241"/>
          <p:cNvCxnSpPr>
            <a:endCxn id="50" idx="1"/>
          </p:cNvCxnSpPr>
          <p:nvPr/>
        </p:nvCxnSpPr>
        <p:spPr>
          <a:xfrm flipV="1">
            <a:off x="9235008" y="3840907"/>
            <a:ext cx="147655" cy="1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>
            <a:endCxn id="52" idx="1"/>
          </p:cNvCxnSpPr>
          <p:nvPr/>
        </p:nvCxnSpPr>
        <p:spPr>
          <a:xfrm>
            <a:off x="9235008" y="4097213"/>
            <a:ext cx="1476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/>
          <p:cNvCxnSpPr>
            <a:endCxn id="51" idx="1"/>
          </p:cNvCxnSpPr>
          <p:nvPr/>
        </p:nvCxnSpPr>
        <p:spPr>
          <a:xfrm>
            <a:off x="9235008" y="4407163"/>
            <a:ext cx="1476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единительная линия 253"/>
          <p:cNvCxnSpPr>
            <a:endCxn id="17" idx="1"/>
          </p:cNvCxnSpPr>
          <p:nvPr/>
        </p:nvCxnSpPr>
        <p:spPr>
          <a:xfrm>
            <a:off x="1895609" y="2481672"/>
            <a:ext cx="176467" cy="1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единительная линия 254"/>
          <p:cNvCxnSpPr>
            <a:endCxn id="16" idx="1"/>
          </p:cNvCxnSpPr>
          <p:nvPr/>
        </p:nvCxnSpPr>
        <p:spPr>
          <a:xfrm>
            <a:off x="1895609" y="1946808"/>
            <a:ext cx="176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Прямая соединительная линия 293"/>
          <p:cNvCxnSpPr/>
          <p:nvPr/>
        </p:nvCxnSpPr>
        <p:spPr>
          <a:xfrm>
            <a:off x="6737209" y="5157192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Прямая соединительная линия 296"/>
          <p:cNvCxnSpPr/>
          <p:nvPr/>
        </p:nvCxnSpPr>
        <p:spPr>
          <a:xfrm>
            <a:off x="5531000" y="5157192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Прямая соединительная линия 298"/>
          <p:cNvCxnSpPr/>
          <p:nvPr/>
        </p:nvCxnSpPr>
        <p:spPr>
          <a:xfrm>
            <a:off x="4325080" y="5157192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Прямая соединительная линия 299"/>
          <p:cNvCxnSpPr/>
          <p:nvPr/>
        </p:nvCxnSpPr>
        <p:spPr>
          <a:xfrm>
            <a:off x="3130007" y="5157192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Прямая соединительная линия 300"/>
          <p:cNvCxnSpPr/>
          <p:nvPr/>
        </p:nvCxnSpPr>
        <p:spPr>
          <a:xfrm>
            <a:off x="1918180" y="5157192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Прямая соединительная линия 301"/>
          <p:cNvCxnSpPr/>
          <p:nvPr/>
        </p:nvCxnSpPr>
        <p:spPr>
          <a:xfrm>
            <a:off x="706443" y="5157192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>
            <a:endCxn id="53" idx="1"/>
          </p:cNvCxnSpPr>
          <p:nvPr/>
        </p:nvCxnSpPr>
        <p:spPr>
          <a:xfrm>
            <a:off x="9238964" y="4834234"/>
            <a:ext cx="1436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" name="Рисунок 2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040" y="79646"/>
            <a:ext cx="731082" cy="731082"/>
          </a:xfrm>
          <a:prstGeom prst="rect">
            <a:avLst/>
          </a:prstGeom>
        </p:spPr>
      </p:pic>
      <p:pic>
        <p:nvPicPr>
          <p:cNvPr id="238" name="Рисунок 2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05" y="58253"/>
            <a:ext cx="778186" cy="644040"/>
          </a:xfrm>
          <a:prstGeom prst="rect">
            <a:avLst/>
          </a:prstGeom>
        </p:spPr>
      </p:pic>
      <p:sp>
        <p:nvSpPr>
          <p:cNvPr id="153" name="Прямоугольник 152"/>
          <p:cNvSpPr/>
          <p:nvPr/>
        </p:nvSpPr>
        <p:spPr>
          <a:xfrm>
            <a:off x="8609627" y="6275979"/>
            <a:ext cx="1080104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36000" tIns="45712" rIns="36000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z-Cyrl-UZ" sz="65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Paxta va don mahsulotlarini qayta ishlash texnologiyasini rivojlantirish ilmiy</a:t>
            </a:r>
            <a:r>
              <a:rPr lang="en-US" sz="65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-</a:t>
            </a:r>
            <a:r>
              <a:rPr lang="uz-Cyrl-UZ" sz="65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tadqiqot markazi</a:t>
            </a:r>
            <a:endParaRPr lang="ru-RU" sz="65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7404187" y="6271216"/>
            <a:ext cx="1080104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36000" tIns="45712" rIns="36000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z-Cyrl-UZ" sz="65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Axborot texnologiyalari va fizika-matematika sohalarida fanlararo tadqiqot</a:t>
            </a:r>
            <a:r>
              <a:rPr lang="en-US" sz="65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lar</a:t>
            </a:r>
            <a:r>
              <a:rPr lang="uz-Cyrl-UZ" sz="650" b="1">
                <a:ln w="1905"/>
                <a:solidFill>
                  <a:schemeClr val="bg1"/>
                </a:solidFill>
                <a:latin typeface="Times New Roman"/>
                <a:ea typeface="PMingLiU"/>
              </a:rPr>
              <a:t> markazi</a:t>
            </a:r>
            <a:endParaRPr lang="ru-RU" sz="650" b="1">
              <a:ln w="1905"/>
              <a:solidFill>
                <a:schemeClr val="bg1"/>
              </a:solidFill>
              <a:latin typeface="Times New Roman"/>
              <a:ea typeface="PMingLiU"/>
            </a:endParaRPr>
          </a:p>
        </p:txBody>
      </p:sp>
      <p:cxnSp>
        <p:nvCxnSpPr>
          <p:cNvPr id="157" name="Прямая соединительная линия 156"/>
          <p:cNvCxnSpPr>
            <a:endCxn id="154" idx="0"/>
          </p:cNvCxnSpPr>
          <p:nvPr/>
        </p:nvCxnSpPr>
        <p:spPr>
          <a:xfrm>
            <a:off x="7943418" y="6149317"/>
            <a:ext cx="821" cy="121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>
            <a:endCxn id="153" idx="0"/>
          </p:cNvCxnSpPr>
          <p:nvPr/>
        </p:nvCxnSpPr>
        <p:spPr>
          <a:xfrm>
            <a:off x="9148784" y="6149317"/>
            <a:ext cx="895" cy="12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3701" y="6453336"/>
            <a:ext cx="34306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050" b="1"/>
              <a:t>Guliston davlat universiteti Kuzatuv  kengashining 18.10.2023 yildagi </a:t>
            </a:r>
            <a:r>
              <a:rPr lang="uz-Cyrl-UZ" sz="1050" b="1"/>
              <a:t>11-sonli </a:t>
            </a:r>
            <a:r>
              <a:rPr lang="uz-Cyrl-UZ" sz="1050" b="1" smtClean="0"/>
              <a:t>majlisi </a:t>
            </a:r>
            <a:r>
              <a:rPr lang="uz-Cyrl-UZ" sz="1050" b="1"/>
              <a:t>qaroriga 2-ilova</a:t>
            </a:r>
            <a:endParaRPr lang="ru-RU" sz="1050"/>
          </a:p>
        </p:txBody>
      </p:sp>
    </p:spTree>
    <p:extLst>
      <p:ext uri="{BB962C8B-B14F-4D97-AF65-F5344CB8AC3E}">
        <p14:creationId xmlns:p14="http://schemas.microsoft.com/office/powerpoint/2010/main" val="29667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249</Words>
  <Application>Microsoft Office PowerPoint</Application>
  <PresentationFormat>Произвольный</PresentationFormat>
  <Paragraphs>127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User318</dc:creator>
  <cp:lastModifiedBy>User318</cp:lastModifiedBy>
  <cp:revision>25</cp:revision>
  <dcterms:created xsi:type="dcterms:W3CDTF">2023-10-04T09:44:43Z</dcterms:created>
  <dcterms:modified xsi:type="dcterms:W3CDTF">2023-11-04T13:00:29Z</dcterms:modified>
</cp:coreProperties>
</file>